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xmlns="">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xmlns="" userId="S-1-5-21-329068152-1592454029-682003330-143278" providerId="AD"/>
      </p:ext>
    </p:extLst>
  </p:cmAuthor>
  <p:cmAuthor id="2" name="Erin Dwyer" initials="ED" lastIdx="2" clrIdx="2">
    <p:extLst>
      <p:ext uri="{19B8F6BF-5375-455C-9EA6-DF929625EA0E}">
        <p15:presenceInfo xmlns:p15="http://schemas.microsoft.com/office/powerpoint/2012/main" xmlns="" userId="Erin Dwyer" providerId="None"/>
      </p:ext>
    </p:extLst>
  </p:cmAuthor>
  <p:cmAuthor id="3" name="Redder, Christian" initials="RC" lastIdx="6" clrIdx="3">
    <p:extLst>
      <p:ext uri="{19B8F6BF-5375-455C-9EA6-DF929625EA0E}">
        <p15:presenceInfo xmlns:p15="http://schemas.microsoft.com/office/powerpoint/2012/main" xmlns="" userId="S::christian.redder@xerox.com::2b09b9ee-1c89-47ce-ba4e-50b1bcb10e5b" providerId="AD"/>
      </p:ext>
    </p:extLst>
  </p:cmAuthor>
  <p:cmAuthor id="4" name="Jessica Fox" initials="JF" lastIdx="1" clrIdx="4">
    <p:extLst>
      <p:ext uri="{19B8F6BF-5375-455C-9EA6-DF929625EA0E}">
        <p15:presenceInfo xmlns:p15="http://schemas.microsoft.com/office/powerpoint/2012/main" xmlns=""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p:scale>
          <a:sx n="125" d="100"/>
          <a:sy n="125" d="100"/>
        </p:scale>
        <p:origin x="-1338" y="-438"/>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de-DE"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de-DE"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de-DE"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ine Gruppe, die in einem Raum steht&#10;&#10;Beschreibung automatisch generier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xmlns=""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ine Gruppe, die in einem Raum steht&#10;&#10;Beschreibung automatisch generier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xmlns=""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xmlns=""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600" kern="1200" dirty="0">
                <a:solidFill>
                  <a:schemeClr val="tx1"/>
                </a:solidFill>
                <a:latin typeface="+mn-lt"/>
              </a:rPr>
              <a:t>© 2020 Xerox Corporation. Alle Rechte vorbehalten. Xerox® ist eine Marke der Xerox Corporation in den USA und/oder anderen Ländern. BRXXXXX</a:t>
            </a:r>
            <a:endParaRPr lang="de-DE"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5313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600" kern="1200" dirty="0">
                <a:solidFill>
                  <a:schemeClr val="tx1"/>
                </a:solidFill>
                <a:latin typeface="+mn-lt"/>
              </a:rPr>
              <a:t>© 2020 Xerox Corporation. Alle Rechte vorbehalten. Xerox® und Everyday sind Marken der Xerox Corporation in den USA und/oder anderen Ländern.</a:t>
            </a:r>
            <a:r>
              <a:rPr lang="de-DE" dirty="0" smtClean="0"/>
              <a:t> </a:t>
            </a:r>
            <a:endParaRPr lang="de-DE"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xmlns=""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xmlns=""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xmlns=""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Ein Bild mit einer Person, innen, Mann, vorn&#10;&#10;Beschreibung automatisch erzeug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xmlns=""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19 May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xmlns=""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ine Person sitzt an einem Tisch vor einem Computer&#10;&#10;Beschreibung automatisch generier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de-DE" dirty="0" smtClean="0"/>
              <a:t>Xerox</a:t>
            </a:r>
            <a:r>
              <a:rPr lang="de-DE" sz="1800" baseline="70000" dirty="0"/>
              <a:t>®</a:t>
            </a:r>
            <a:r>
              <a:rPr lang="de-DE" dirty="0" smtClean="0"/>
              <a:t> Everyday</a:t>
            </a:r>
            <a:r>
              <a:rPr lang="de-DE" sz="2400" baseline="30000" dirty="0"/>
              <a:t>™</a:t>
            </a:r>
            <a:r>
              <a:rPr lang="de-DE" dirty="0" smtClean="0"/>
              <a:t> Toner</a:t>
            </a:r>
            <a:r>
              <a:rPr dirty="0"/>
              <a:t/>
            </a:r>
            <a:br>
              <a:rPr dirty="0"/>
            </a:br>
            <a:r>
              <a:rPr lang="de-DE" sz="2000" dirty="0">
                <a:solidFill>
                  <a:schemeClr val="bg2"/>
                </a:solidFill>
              </a:rPr>
              <a:t>Einsparungen. Zuverlässigkeit. Sicherheit. </a:t>
            </a:r>
            <a:endParaRPr lang="de-DE"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de-DE"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DA8EE69-6D1A-C341-9486-629AFE86A937}"/>
              </a:ext>
            </a:extLst>
          </p:cNvPr>
          <p:cNvSpPr>
            <a:spLocks noGrp="1"/>
          </p:cNvSpPr>
          <p:nvPr>
            <p:ph type="dt" sz="half" idx="11"/>
          </p:nvPr>
        </p:nvSpPr>
        <p:spPr/>
        <p:txBody>
          <a:bodyPr/>
          <a:lstStyle/>
          <a:p>
            <a:fld id="{891BB57F-AEE8-5843-9645-1EFFAF037752}" type="datetime3">
              <a:rPr lang="en-US"/>
              <a:t>15 June 2020</a:t>
            </a:fld>
            <a:endParaRPr lang="de-DE" dirty="0"/>
          </a:p>
        </p:txBody>
      </p:sp>
      <p:sp>
        <p:nvSpPr>
          <p:cNvPr id="4" name="Text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0A6952C-818D-2E47-8075-3BC48759C5A2}"/>
              </a:ext>
            </a:extLst>
          </p:cNvPr>
          <p:cNvSpPr>
            <a:spLocks noGrp="1"/>
          </p:cNvSpPr>
          <p:nvPr>
            <p:ph type="body" sz="quarter" idx="19"/>
          </p:nvPr>
        </p:nvSpPr>
        <p:spPr>
          <a:xfrm>
            <a:off x="404340" y="350900"/>
            <a:ext cx="4167659" cy="2220850"/>
          </a:xfrm>
        </p:spPr>
        <p:txBody>
          <a:bodyPr lIns="301752" anchor="ctr"/>
          <a:lstStyle/>
          <a:p>
            <a:r>
              <a:rPr lang="de-DE" sz="2800" dirty="0"/>
              <a:t>Was wäre, wenn Sie sich nicht zwischen Qualität und Kosten entscheiden müssten?</a:t>
            </a:r>
          </a:p>
        </p:txBody>
      </p:sp>
      <p:sp>
        <p:nvSpPr>
          <p:cNvPr id="5" name="Conten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de-DE" dirty="0">
                <a:solidFill>
                  <a:schemeClr val="bg2"/>
                </a:solidFill>
              </a:rPr>
              <a:t>OEM-Toner</a:t>
            </a:r>
          </a:p>
          <a:p>
            <a:pPr marL="302419" indent="-285750">
              <a:lnSpc>
                <a:spcPct val="150000"/>
              </a:lnSpc>
              <a:spcBef>
                <a:spcPts val="1200"/>
              </a:spcBef>
              <a:buClr>
                <a:schemeClr val="tx1"/>
              </a:buClr>
              <a:buFont typeface="Arial" panose="020B0604020202020204" pitchFamily="34" charset="0"/>
              <a:buChar char="•"/>
            </a:pPr>
            <a:r>
              <a:rPr lang="de-DE" sz="1300" dirty="0"/>
              <a:t>Hoher Preis</a:t>
            </a:r>
          </a:p>
          <a:p>
            <a:pPr marL="302419" indent="-285750">
              <a:lnSpc>
                <a:spcPct val="90000"/>
              </a:lnSpc>
              <a:buClr>
                <a:schemeClr val="tx1"/>
              </a:buClr>
              <a:buFont typeface="Arial" panose="020B0604020202020204" pitchFamily="34" charset="0"/>
              <a:buChar char="•"/>
            </a:pPr>
            <a:r>
              <a:rPr lang="de-DE" sz="1300" dirty="0"/>
              <a:t>Gewährleistung der Produktsicherheit</a:t>
            </a:r>
          </a:p>
          <a:p>
            <a:pPr marL="302419" indent="-285750">
              <a:lnSpc>
                <a:spcPct val="90000"/>
              </a:lnSpc>
              <a:buClr>
                <a:schemeClr val="tx1"/>
              </a:buClr>
              <a:buFont typeface="Arial" panose="020B0604020202020204" pitchFamily="34" charset="0"/>
              <a:buChar char="•"/>
            </a:pPr>
            <a:r>
              <a:rPr lang="de-DE" sz="1300" dirty="0"/>
              <a:t>Ungiftig</a:t>
            </a:r>
          </a:p>
          <a:p>
            <a:pPr marL="302419" indent="-285750">
              <a:lnSpc>
                <a:spcPct val="90000"/>
              </a:lnSpc>
              <a:buClr>
                <a:schemeClr val="tx1"/>
              </a:buClr>
              <a:buFont typeface="Arial" panose="020B0604020202020204" pitchFamily="34" charset="0"/>
              <a:buChar char="•"/>
            </a:pPr>
            <a:r>
              <a:rPr lang="de-DE" sz="1300" dirty="0"/>
              <a:t>Sicher für Mensch/Umwelt</a:t>
            </a:r>
          </a:p>
          <a:p>
            <a:r>
              <a:rPr lang="en-US" dirty="0"/>
              <a:t/>
            </a:r>
            <a:br>
              <a:rPr lang="en-US" dirty="0"/>
            </a:br>
            <a:endParaRPr lang="de-DE" dirty="0"/>
          </a:p>
        </p:txBody>
      </p:sp>
      <p:sp>
        <p:nvSpPr>
          <p:cNvPr id="6" name="Content Placeholder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de-DE" dirty="0">
                <a:solidFill>
                  <a:schemeClr val="bg2"/>
                </a:solidFill>
              </a:rPr>
              <a:t>No-Name-Schnäppchentoner</a:t>
            </a:r>
          </a:p>
          <a:p>
            <a:pPr marL="302419" indent="-285750">
              <a:lnSpc>
                <a:spcPct val="150000"/>
              </a:lnSpc>
              <a:spcBef>
                <a:spcPts val="1200"/>
              </a:spcBef>
              <a:buClr>
                <a:schemeClr val="tx1"/>
              </a:buClr>
              <a:buFont typeface="Arial" panose="020B0604020202020204" pitchFamily="34" charset="0"/>
              <a:buChar char="•"/>
            </a:pPr>
            <a:r>
              <a:rPr lang="de-DE" sz="1300" dirty="0"/>
              <a:t>Geringerer Preis</a:t>
            </a:r>
          </a:p>
          <a:p>
            <a:pPr marL="302419" indent="-285750">
              <a:lnSpc>
                <a:spcPct val="90000"/>
              </a:lnSpc>
              <a:buClr>
                <a:schemeClr val="tx1"/>
              </a:buClr>
              <a:buFont typeface="Arial" panose="020B0604020202020204" pitchFamily="34" charset="0"/>
              <a:buChar char="•"/>
            </a:pPr>
            <a:r>
              <a:rPr lang="de-DE" sz="1300" dirty="0"/>
              <a:t>Unzuverlässige Qualität</a:t>
            </a:r>
          </a:p>
          <a:p>
            <a:pPr marL="302419" indent="-285750">
              <a:lnSpc>
                <a:spcPct val="90000"/>
              </a:lnSpc>
              <a:buClr>
                <a:schemeClr val="tx1"/>
              </a:buClr>
              <a:buFont typeface="Arial" panose="020B0604020202020204" pitchFamily="34" charset="0"/>
              <a:buChar char="•"/>
            </a:pPr>
            <a:r>
              <a:rPr lang="de-DE" sz="1300" dirty="0"/>
              <a:t>Gefahr der Beschädigung des Druckers</a:t>
            </a:r>
          </a:p>
          <a:p>
            <a:pPr marL="302419" indent="-285750">
              <a:lnSpc>
                <a:spcPct val="90000"/>
              </a:lnSpc>
              <a:buClr>
                <a:schemeClr val="tx1"/>
              </a:buClr>
              <a:buFont typeface="Arial" panose="020B0604020202020204" pitchFamily="34" charset="0"/>
              <a:buChar char="•"/>
            </a:pPr>
            <a:r>
              <a:rPr lang="de-DE" sz="1300" dirty="0"/>
              <a:t>Fragwürdige Sicherheitsstandards</a:t>
            </a:r>
          </a:p>
          <a:p>
            <a:pPr marL="302419" indent="-285750">
              <a:lnSpc>
                <a:spcPct val="90000"/>
              </a:lnSpc>
              <a:buClr>
                <a:schemeClr val="tx1"/>
              </a:buClr>
              <a:buFont typeface="Arial" panose="020B0604020202020204" pitchFamily="34" charset="0"/>
              <a:buChar char="•"/>
            </a:pPr>
            <a:r>
              <a:rPr lang="de-DE" sz="1300" dirty="0"/>
              <a:t>Können unerwartete Kosten </a:t>
            </a:r>
            <a:r>
              <a:rPr lang="de-DE" sz="1300" dirty="0" smtClean="0"/>
              <a:t>verursachen</a:t>
            </a:r>
            <a:endParaRPr lang="de-DE" dirty="0"/>
          </a:p>
        </p:txBody>
      </p:sp>
      <p:sp>
        <p:nvSpPr>
          <p:cNvPr id="7" name="Footer Placeholder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22A16E4-8409-4B17-A7B0-A9ABD5717616}"/>
              </a:ext>
            </a:extLst>
          </p:cNvPr>
          <p:cNvSpPr>
            <a:spLocks noGrp="1"/>
          </p:cNvSpPr>
          <p:nvPr>
            <p:ph type="ftr" sz="quarter" idx="12"/>
          </p:nvPr>
        </p:nvSpPr>
        <p:spPr/>
        <p:txBody>
          <a:bodyPr/>
          <a:lstStyle/>
          <a:p>
            <a:r>
              <a:rPr lang="de-DE" smtClean="0"/>
              <a:t>Xerox – nur zum internen Gebrauch</a:t>
            </a:r>
            <a:endParaRPr lang="de-DE" dirty="0"/>
          </a:p>
        </p:txBody>
      </p:sp>
      <p:pic>
        <p:nvPicPr>
          <p:cNvPr id="10" name="Pictur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Nahaufnahme eines Blatts Papier&#10;&#10;Beschreibung automatisch generiert">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de-DE"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de-DE"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F00991-BB27-CD45-876D-200B5A099738}"/>
              </a:ext>
            </a:extLst>
          </p:cNvPr>
          <p:cNvSpPr>
            <a:spLocks noGrp="1"/>
          </p:cNvSpPr>
          <p:nvPr>
            <p:ph type="ftr" sz="quarter" idx="12"/>
          </p:nvPr>
        </p:nvSpPr>
        <p:spPr/>
        <p:txBody>
          <a:bodyPr/>
          <a:lstStyle/>
          <a:p>
            <a:r>
              <a:rPr lang="de-DE" smtClean="0"/>
              <a:t>Xerox – nur zum internen Gebrauch</a:t>
            </a:r>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B11EDBA-FA5D-FC49-B4E0-1EA0206BF4C1}"/>
              </a:ext>
            </a:extLst>
          </p:cNvPr>
          <p:cNvSpPr>
            <a:spLocks noGrp="1"/>
          </p:cNvSpPr>
          <p:nvPr>
            <p:ph type="body" sz="quarter" idx="13"/>
          </p:nvPr>
        </p:nvSpPr>
        <p:spPr>
          <a:xfrm>
            <a:off x="690026" y="627534"/>
            <a:ext cx="2822793" cy="3734151"/>
          </a:xfrm>
        </p:spPr>
        <p:txBody>
          <a:bodyPr/>
          <a:lstStyle/>
          <a:p>
            <a:r>
              <a:rPr lang="de-DE" sz="1800" dirty="0"/>
              <a:t>Xerox</a:t>
            </a:r>
            <a:r>
              <a:rPr lang="de-DE" sz="1800" baseline="30000" dirty="0"/>
              <a:t>®</a:t>
            </a:r>
            <a:r>
              <a:rPr lang="de-DE" sz="1800" dirty="0"/>
              <a:t> Everyday™ </a:t>
            </a:r>
            <a:r>
              <a:rPr lang="de-DE" sz="1800" dirty="0" smtClean="0"/>
              <a:t/>
            </a:r>
            <a:br>
              <a:rPr lang="de-DE" sz="1800" dirty="0" smtClean="0"/>
            </a:br>
            <a:r>
              <a:rPr lang="de-DE" sz="1800" dirty="0" smtClean="0"/>
              <a:t>Toner </a:t>
            </a:r>
            <a:r>
              <a:rPr lang="de-DE" sz="1800" dirty="0"/>
              <a:t>ist anders. </a:t>
            </a:r>
            <a:r>
              <a:rPr dirty="0"/>
              <a:t/>
            </a:r>
            <a:br>
              <a:rPr dirty="0"/>
            </a:br>
            <a:r>
              <a:rPr lang="de-DE" sz="1800" dirty="0"/>
              <a:t>Sie müssen sich nicht zwischen Leistung und Preis entscheiden.</a:t>
            </a:r>
          </a:p>
          <a:p>
            <a:r>
              <a:rPr lang="de-DE" sz="1500" dirty="0">
                <a:solidFill>
                  <a:schemeClr val="bg2"/>
                </a:solidFill>
              </a:rPr>
              <a:t>Xerox</a:t>
            </a:r>
            <a:r>
              <a:rPr lang="de-DE" sz="1500" baseline="30000" dirty="0">
                <a:solidFill>
                  <a:schemeClr val="bg2"/>
                </a:solidFill>
              </a:rPr>
              <a:t>®</a:t>
            </a:r>
            <a:r>
              <a:rPr lang="de-DE" sz="1500" dirty="0">
                <a:solidFill>
                  <a:schemeClr val="bg2"/>
                </a:solidFill>
              </a:rPr>
              <a:t> Everyday™ </a:t>
            </a:r>
            <a:r>
              <a:rPr lang="de-DE" sz="1500" dirty="0" smtClean="0">
                <a:solidFill>
                  <a:schemeClr val="bg2"/>
                </a:solidFill>
              </a:rPr>
              <a:t>Toner</a:t>
            </a:r>
            <a:r>
              <a:rPr dirty="0" smtClean="0"/>
              <a:t/>
            </a:r>
            <a:br>
              <a:rPr dirty="0" smtClean="0"/>
            </a:br>
            <a:r>
              <a:rPr lang="de-DE" sz="1500" dirty="0" smtClean="0">
                <a:solidFill>
                  <a:schemeClr val="bg2"/>
                </a:solidFill>
              </a:rPr>
              <a:t>ist </a:t>
            </a:r>
            <a:r>
              <a:rPr lang="de-DE" sz="1500" dirty="0">
                <a:solidFill>
                  <a:schemeClr val="bg2"/>
                </a:solidFill>
              </a:rPr>
              <a:t>anders.</a:t>
            </a:r>
          </a:p>
          <a:p>
            <a:pPr marL="285750" lvl="2" indent="-285750">
              <a:buFont typeface="Arial" panose="020B0604020202020204" pitchFamily="34" charset="0"/>
              <a:buChar char="•"/>
            </a:pPr>
            <a:r>
              <a:rPr lang="de-DE" sz="1200" dirty="0"/>
              <a:t>Kein hoher Preis</a:t>
            </a:r>
          </a:p>
          <a:p>
            <a:pPr marL="285750" lvl="2" indent="-285750">
              <a:buFont typeface="Arial" panose="020B0604020202020204" pitchFamily="34" charset="0"/>
              <a:buChar char="•"/>
            </a:pPr>
            <a:r>
              <a:rPr lang="de-DE" sz="1200" dirty="0"/>
              <a:t>Keine versteckten Kosten</a:t>
            </a:r>
          </a:p>
          <a:p>
            <a:pPr marL="285750" lvl="2" indent="-285750">
              <a:buFont typeface="Arial" panose="020B0604020202020204" pitchFamily="34" charset="0"/>
              <a:buChar char="•"/>
            </a:pPr>
            <a:r>
              <a:rPr lang="de-DE" sz="1200" dirty="0"/>
              <a:t>Von einer Marke, der </a:t>
            </a:r>
            <a:r>
              <a:rPr lang="de-DE" sz="1200" dirty="0" smtClean="0"/>
              <a:t/>
            </a:r>
            <a:br>
              <a:rPr lang="de-DE" sz="1200" dirty="0" smtClean="0"/>
            </a:br>
            <a:r>
              <a:rPr lang="de-DE" sz="1200" dirty="0" smtClean="0"/>
              <a:t>Sie </a:t>
            </a:r>
            <a:r>
              <a:rPr lang="de-DE" sz="1200" dirty="0"/>
              <a:t>vertrauen können</a:t>
            </a:r>
          </a:p>
          <a:p>
            <a:pPr marL="285750" lvl="2" indent="-285750">
              <a:buFont typeface="Arial" panose="020B0604020202020204" pitchFamily="34" charset="0"/>
              <a:buChar char="•"/>
            </a:pPr>
            <a:r>
              <a:rPr lang="de-DE" sz="1200" dirty="0"/>
              <a:t>Xerox</a:t>
            </a:r>
            <a:r>
              <a:rPr lang="de-DE" sz="1200" baseline="30000" dirty="0"/>
              <a:t>®</a:t>
            </a:r>
            <a:r>
              <a:rPr lang="de-DE" sz="1200" dirty="0"/>
              <a:t> spart Ihnen Geld, </a:t>
            </a:r>
            <a:r>
              <a:rPr lang="de-DE" sz="1200" dirty="0" smtClean="0"/>
              <a:t>da </a:t>
            </a:r>
            <a:br>
              <a:rPr lang="de-DE" sz="1200" dirty="0" smtClean="0"/>
            </a:br>
            <a:r>
              <a:rPr lang="de-DE" sz="1200" dirty="0" smtClean="0"/>
              <a:t>Sie </a:t>
            </a:r>
            <a:r>
              <a:rPr lang="de-DE" sz="1200" dirty="0"/>
              <a:t>alles aus einer Hand erhalten</a:t>
            </a:r>
          </a:p>
          <a:p>
            <a:pPr marL="285750" lvl="2" indent="-285750">
              <a:buFont typeface="Arial" panose="020B0604020202020204" pitchFamily="34" charset="0"/>
              <a:buChar char="•"/>
            </a:pPr>
            <a:r>
              <a:rPr lang="de-DE" sz="1200" spc="-20" dirty="0"/>
              <a:t>Tonermodule für alle führenden Druckermarken, -größen und -modelle</a:t>
            </a:r>
          </a:p>
          <a:p>
            <a:endParaRPr lang="de-DE" dirty="0"/>
          </a:p>
        </p:txBody>
      </p:sp>
      <p:sp>
        <p:nvSpPr>
          <p:cNvPr id="34" name="Content Placeholder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de-DE" sz="1500" dirty="0">
                <a:solidFill>
                  <a:schemeClr val="tx1"/>
                </a:solidFill>
              </a:rPr>
              <a:t>Umfassende A4/</a:t>
            </a:r>
          </a:p>
          <a:p>
            <a:pPr algn="ctr">
              <a:spcBef>
                <a:spcPts val="0"/>
              </a:spcBef>
            </a:pPr>
            <a:r>
              <a:rPr lang="de-DE" sz="1500" dirty="0" smtClean="0">
                <a:solidFill>
                  <a:schemeClr val="tx1"/>
                </a:solidFill>
              </a:rPr>
              <a:t>A3-Unterstützung</a:t>
            </a:r>
            <a:endParaRPr lang="de-DE" sz="1500" dirty="0">
              <a:solidFill>
                <a:schemeClr val="tx1"/>
              </a:solidFill>
            </a:endParaRPr>
          </a:p>
        </p:txBody>
      </p:sp>
      <p:sp>
        <p:nvSpPr>
          <p:cNvPr id="19" name="Content Placeholde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1500" dirty="0"/>
              <a:t>A4: Brief / </a:t>
            </a:r>
            <a:r>
              <a:rPr lang="de-DE" sz="1500" dirty="0" smtClean="0"/>
              <a:t>Recht</a:t>
            </a:r>
            <a:endParaRPr lang="de-DE" sz="1500" dirty="0"/>
          </a:p>
          <a:p>
            <a:pPr marL="0" indent="0">
              <a:buNone/>
            </a:pPr>
            <a:endParaRPr lang="de-DE" sz="1500" dirty="0"/>
          </a:p>
        </p:txBody>
      </p:sp>
      <p:sp>
        <p:nvSpPr>
          <p:cNvPr id="20" name="Content Placeholder 1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1500" dirty="0"/>
              <a:t>A3: Tabloid</a:t>
            </a:r>
          </a:p>
        </p:txBody>
      </p:sp>
      <p:pic>
        <p:nvPicPr>
          <p:cNvPr id="21" name="Picture 2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9191" y="953449"/>
            <a:ext cx="858593" cy="259518"/>
          </a:xfrm>
          <a:prstGeom prst="rect">
            <a:avLst/>
          </a:prstGeom>
        </p:spPr>
      </p:pic>
      <p:pic>
        <p:nvPicPr>
          <p:cNvPr id="22" name="Picture 2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0936" y="1447864"/>
            <a:ext cx="324078" cy="324078"/>
          </a:xfrm>
          <a:prstGeom prst="rect">
            <a:avLst/>
          </a:prstGeom>
        </p:spPr>
      </p:pic>
      <p:pic>
        <p:nvPicPr>
          <p:cNvPr id="23" name="Picture 2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57163" y="933486"/>
            <a:ext cx="858414" cy="299443"/>
          </a:xfrm>
          <a:prstGeom prst="rect">
            <a:avLst/>
          </a:prstGeom>
          <a:solidFill>
            <a:schemeClr val="bg1"/>
          </a:solidFill>
        </p:spPr>
      </p:pic>
      <p:pic>
        <p:nvPicPr>
          <p:cNvPr id="24" name="Picture 2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xmlns=""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A28F2F8-24E8-1246-9F48-D17F3CCAB089}"/>
              </a:ext>
            </a:extLst>
          </p:cNvPr>
          <p:cNvSpPr>
            <a:spLocks noGrp="1"/>
          </p:cNvSpPr>
          <p:nvPr>
            <p:ph type="body" sz="quarter" idx="13"/>
          </p:nvPr>
        </p:nvSpPr>
        <p:spPr>
          <a:xfrm>
            <a:off x="637961" y="627535"/>
            <a:ext cx="3055218" cy="3876212"/>
          </a:xfrm>
        </p:spPr>
        <p:txBody>
          <a:bodyPr/>
          <a:lstStyle/>
          <a:p>
            <a:pPr lvl="1">
              <a:spcAft>
                <a:spcPts val="0"/>
              </a:spcAft>
            </a:pPr>
            <a:r>
              <a:rPr lang="de-DE" sz="2500" dirty="0"/>
              <a:t>Lebenslange Garantie</a:t>
            </a:r>
          </a:p>
          <a:p>
            <a:pPr lvl="1">
              <a:spcAft>
                <a:spcPts val="0"/>
              </a:spcAft>
            </a:pPr>
            <a:endParaRPr lang="de-DE" sz="500" i="1" dirty="0"/>
          </a:p>
          <a:p>
            <a:pPr marL="285750" lvl="1" indent="-285750">
              <a:buFont typeface="Arial" panose="020B0604020202020204" pitchFamily="34" charset="0"/>
              <a:buChar char="•"/>
            </a:pPr>
            <a:r>
              <a:rPr lang="de-DE" sz="1500" dirty="0"/>
              <a:t>Qualität und Zufriedenheit garantiert</a:t>
            </a:r>
            <a:r>
              <a:rPr dirty="0"/>
              <a:t/>
            </a:r>
            <a:br>
              <a:rPr dirty="0"/>
            </a:br>
            <a:endParaRPr lang="de-DE" sz="1500" dirty="0"/>
          </a:p>
          <a:p>
            <a:pPr marL="285750" lvl="1" indent="-285750">
              <a:buFont typeface="Arial" panose="020B0604020202020204" pitchFamily="34" charset="0"/>
              <a:buChar char="•"/>
            </a:pPr>
            <a:endParaRPr lang="de-DE" sz="1500" dirty="0"/>
          </a:p>
          <a:p>
            <a:pPr marL="285750" lvl="1" indent="-285750">
              <a:buFont typeface="Arial" panose="020B0604020202020204" pitchFamily="34" charset="0"/>
              <a:buChar char="•"/>
            </a:pPr>
            <a:endParaRPr lang="de-DE" sz="1500" dirty="0"/>
          </a:p>
          <a:p>
            <a:pPr marL="285750" lvl="1" indent="-285750">
              <a:buFont typeface="Arial" panose="020B0604020202020204" pitchFamily="34" charset="0"/>
              <a:buChar char="•"/>
            </a:pPr>
            <a:r>
              <a:rPr lang="de-DE" sz="1500" dirty="0"/>
              <a:t>Bequemer, problemloser Austausch</a:t>
            </a:r>
            <a:r>
              <a:rPr dirty="0"/>
              <a:t/>
            </a:r>
            <a:br>
              <a:rPr dirty="0"/>
            </a:br>
            <a:endParaRPr lang="de-DE" sz="1500" dirty="0"/>
          </a:p>
          <a:p>
            <a:pPr marL="285750" lvl="1" indent="-285750">
              <a:buFont typeface="Arial" panose="020B0604020202020204" pitchFamily="34" charset="0"/>
              <a:buChar char="•"/>
            </a:pPr>
            <a:r>
              <a:rPr lang="de-DE" sz="1500" dirty="0"/>
              <a:t>Xerox</a:t>
            </a:r>
            <a:r>
              <a:rPr lang="de-DE" sz="1500" baseline="30000" dirty="0"/>
              <a:t>®</a:t>
            </a:r>
            <a:r>
              <a:rPr lang="de-DE" sz="1500" dirty="0"/>
              <a:t> Everyday™ Toner </a:t>
            </a:r>
            <a:r>
              <a:rPr dirty="0"/>
              <a:t/>
            </a:r>
            <a:br>
              <a:rPr dirty="0"/>
            </a:br>
            <a:r>
              <a:rPr lang="de-DE" sz="1500" dirty="0"/>
              <a:t>führt nicht zum Erlöschen </a:t>
            </a:r>
            <a:r>
              <a:rPr lang="de-DE" sz="1500" dirty="0" smtClean="0"/>
              <a:t/>
            </a:r>
            <a:br>
              <a:rPr lang="de-DE" sz="1500" dirty="0" smtClean="0"/>
            </a:br>
            <a:r>
              <a:rPr lang="de-DE" sz="1500" dirty="0" smtClean="0"/>
              <a:t>der </a:t>
            </a:r>
            <a:r>
              <a:rPr lang="de-DE" sz="1500" dirty="0"/>
              <a:t>Druckergarantie</a:t>
            </a:r>
          </a:p>
        </p:txBody>
      </p:sp>
      <p:sp>
        <p:nvSpPr>
          <p:cNvPr id="3" name="Slide Number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de-DE" dirty="0"/>
          </a:p>
        </p:txBody>
      </p:sp>
      <p:sp>
        <p:nvSpPr>
          <p:cNvPr id="4" name="Date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D179180-8709-DF47-971B-9EBD1E8D5E83}"/>
              </a:ext>
            </a:extLst>
          </p:cNvPr>
          <p:cNvSpPr>
            <a:spLocks noGrp="1"/>
          </p:cNvSpPr>
          <p:nvPr>
            <p:ph type="dt" sz="half" idx="11"/>
          </p:nvPr>
        </p:nvSpPr>
        <p:spPr/>
        <p:txBody>
          <a:bodyPr/>
          <a:lstStyle/>
          <a:p>
            <a:fld id="{C93B4B50-62DD-7C42-8C2E-902DA288C047}" type="datetime3">
              <a:rPr lang="en-US"/>
              <a:t>15 June 2020</a:t>
            </a:fld>
            <a:endParaRPr lang="de-DE" dirty="0"/>
          </a:p>
        </p:txBody>
      </p:sp>
      <p:sp>
        <p:nvSpPr>
          <p:cNvPr id="5" name="Footer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3B197B0-48F7-9E4C-A555-7E358D4584AA}"/>
              </a:ext>
            </a:extLst>
          </p:cNvPr>
          <p:cNvSpPr>
            <a:spLocks noGrp="1"/>
          </p:cNvSpPr>
          <p:nvPr>
            <p:ph type="ftr" sz="quarter" idx="12"/>
          </p:nvPr>
        </p:nvSpPr>
        <p:spPr/>
        <p:txBody>
          <a:bodyPr/>
          <a:lstStyle/>
          <a:p>
            <a:r>
              <a:rPr lang="de-DE" smtClean="0"/>
              <a:t>Xerox – nur zum internen Gebrauch</a:t>
            </a:r>
            <a:endParaRPr lang="de-DE" dirty="0"/>
          </a:p>
        </p:txBody>
      </p:sp>
      <p:pic>
        <p:nvPicPr>
          <p:cNvPr id="8" name="Picture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de-DE"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FE902C1-048F-4943-A668-6D44E7CF6A45}"/>
              </a:ext>
            </a:extLst>
          </p:cNvPr>
          <p:cNvSpPr>
            <a:spLocks noGrp="1"/>
          </p:cNvSpPr>
          <p:nvPr>
            <p:ph type="dt" sz="half" idx="11"/>
          </p:nvPr>
        </p:nvSpPr>
        <p:spPr/>
        <p:txBody>
          <a:bodyPr/>
          <a:lstStyle/>
          <a:p>
            <a:fld id="{4DEBDA1F-2EDA-A747-9861-99BC8C748FD0}" type="datetime3">
              <a:rPr lang="en-US"/>
              <a:t>15 June 2020</a:t>
            </a:fld>
            <a:endParaRPr lang="de-DE"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994DA30-854F-984F-9E04-4AE8AF8C2575}"/>
              </a:ext>
            </a:extLst>
          </p:cNvPr>
          <p:cNvSpPr>
            <a:spLocks noGrp="1"/>
          </p:cNvSpPr>
          <p:nvPr>
            <p:ph type="ftr" sz="quarter" idx="12"/>
          </p:nvPr>
        </p:nvSpPr>
        <p:spPr/>
        <p:txBody>
          <a:bodyPr/>
          <a:lstStyle/>
          <a:p>
            <a:r>
              <a:rPr lang="de-DE" smtClean="0"/>
              <a:t>Xerox – nur zum internen Gebrauch</a:t>
            </a:r>
            <a:endParaRPr lang="de-DE" dirty="0"/>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A579A40-60AB-624C-8A96-C91AC31947F9}"/>
              </a:ext>
            </a:extLst>
          </p:cNvPr>
          <p:cNvSpPr>
            <a:spLocks noGrp="1"/>
          </p:cNvSpPr>
          <p:nvPr>
            <p:ph type="body" sz="quarter" idx="13"/>
          </p:nvPr>
        </p:nvSpPr>
        <p:spPr>
          <a:xfrm>
            <a:off x="5422039" y="415838"/>
            <a:ext cx="3424250" cy="3384376"/>
          </a:xfrm>
        </p:spPr>
        <p:txBody>
          <a:bodyPr/>
          <a:lstStyle/>
          <a:p>
            <a:r>
              <a:rPr lang="de-DE" sz="2400" dirty="0" smtClean="0"/>
              <a:t>Kunden- und </a:t>
            </a:r>
            <a:r>
              <a:rPr lang="de-DE" sz="2400" dirty="0"/>
              <a:t>umweltfreundlich.</a:t>
            </a:r>
          </a:p>
          <a:p>
            <a:r>
              <a:rPr lang="de-DE" sz="1400" dirty="0"/>
              <a:t>Xerox hält sich im Hinblick auf </a:t>
            </a:r>
            <a:r>
              <a:rPr lang="de-DE" sz="1400" dirty="0" smtClean="0"/>
              <a:t/>
            </a:r>
            <a:br>
              <a:rPr lang="de-DE" sz="1400" dirty="0" smtClean="0"/>
            </a:br>
            <a:r>
              <a:rPr lang="de-DE" sz="1400" dirty="0" smtClean="0"/>
              <a:t>Umwelt</a:t>
            </a:r>
            <a:r>
              <a:rPr lang="de-DE" sz="1400" dirty="0"/>
              <a:t>, Gesundheit und Sicherheit </a:t>
            </a:r>
            <a:r>
              <a:rPr lang="de-DE" sz="1400" dirty="0" smtClean="0"/>
              <a:t/>
            </a:r>
            <a:br>
              <a:rPr lang="de-DE" sz="1400" dirty="0" smtClean="0"/>
            </a:br>
            <a:r>
              <a:rPr lang="de-DE" sz="1400" dirty="0" smtClean="0"/>
              <a:t>an höhere </a:t>
            </a:r>
            <a:r>
              <a:rPr lang="de-DE" sz="1400" dirty="0"/>
              <a:t>Qualitäts-, Sicherheits- und Nachhaltigkeitsstandards als in den gesetzlichen Vorgaben. Wir sind den anderen immer einen Schritt voraus.</a:t>
            </a:r>
          </a:p>
          <a:p>
            <a:pPr marL="285750" indent="-285750">
              <a:spcBef>
                <a:spcPts val="800"/>
              </a:spcBef>
              <a:buClr>
                <a:schemeClr val="tx1"/>
              </a:buClr>
              <a:buFont typeface="Arial" panose="020B0604020202020204" pitchFamily="34" charset="0"/>
              <a:buChar char="•"/>
            </a:pPr>
            <a:r>
              <a:rPr lang="de-DE" sz="1200" dirty="0"/>
              <a:t>Toxinfreier Toner und Kunststoff</a:t>
            </a:r>
          </a:p>
          <a:p>
            <a:pPr marL="285750" indent="-285750">
              <a:spcBef>
                <a:spcPts val="800"/>
              </a:spcBef>
              <a:buClr>
                <a:schemeClr val="tx1"/>
              </a:buClr>
              <a:buFont typeface="Arial" panose="020B0604020202020204" pitchFamily="34" charset="0"/>
              <a:buChar char="•"/>
            </a:pPr>
            <a:r>
              <a:rPr lang="de-DE" sz="1200" dirty="0"/>
              <a:t>Eine vollständige Angabe aller Komponenten der Tonermodule ist auf Xerox.com zu finden.</a:t>
            </a:r>
          </a:p>
          <a:p>
            <a:pPr marL="285750" indent="-285750">
              <a:buClr>
                <a:schemeClr val="tx1"/>
              </a:buClr>
              <a:buFont typeface="Arial" panose="020B0604020202020204" pitchFamily="34" charset="0"/>
              <a:buChar char="•"/>
            </a:pPr>
            <a:endParaRPr lang="de-DE" sz="1200" dirty="0"/>
          </a:p>
          <a:p>
            <a:endParaRPr lang="de-DE" sz="2400" dirty="0"/>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E85DD5A-5B93-1042-8FA4-15D9357B42CD}"/>
              </a:ext>
            </a:extLst>
          </p:cNvPr>
          <p:cNvSpPr>
            <a:spLocks noGrp="1"/>
          </p:cNvSpPr>
          <p:nvPr>
            <p:ph type="title"/>
          </p:nvPr>
        </p:nvSpPr>
        <p:spPr>
          <a:solidFill>
            <a:schemeClr val="tx1"/>
          </a:solidFill>
        </p:spPr>
        <p:txBody>
          <a:bodyPr/>
          <a:lstStyle/>
          <a:p>
            <a:pPr marL="517525" indent="-517525"/>
            <a:r>
              <a:rPr lang="de-DE" dirty="0" smtClean="0"/>
              <a:t>Xerox</a:t>
            </a:r>
            <a:r>
              <a:rPr lang="de-DE" baseline="30000" dirty="0"/>
              <a:t>®</a:t>
            </a:r>
            <a:r>
              <a:rPr lang="de-DE" dirty="0" smtClean="0"/>
              <a:t> Everyday</a:t>
            </a:r>
            <a:r>
              <a:rPr lang="de-DE" baseline="30000" dirty="0"/>
              <a:t>™</a:t>
            </a:r>
            <a:r>
              <a:rPr lang="de-DE" dirty="0" smtClean="0"/>
              <a:t> Toner</a:t>
            </a:r>
            <a:r>
              <a:rPr dirty="0"/>
              <a:t/>
            </a:r>
            <a:br>
              <a:rPr dirty="0"/>
            </a:br>
            <a:r>
              <a:rPr sz="1800" dirty="0" smtClean="0"/>
              <a:t/>
            </a:r>
            <a:br>
              <a:rPr sz="1800" dirty="0" smtClean="0"/>
            </a:br>
            <a:r>
              <a:rPr sz="1800" dirty="0"/>
              <a:t/>
            </a:r>
            <a:br>
              <a:rPr sz="1800" dirty="0"/>
            </a:br>
            <a:r>
              <a:rPr lang="de-DE" sz="1400" dirty="0" smtClean="0"/>
              <a:t>Weitere </a:t>
            </a:r>
            <a:r>
              <a:rPr lang="de-DE" sz="1400" dirty="0"/>
              <a:t>Informationen sind unter Xerox.com</a:t>
            </a:r>
            <a:r>
              <a:rPr lang="de-DE" sz="1400" dirty="0" smtClean="0"/>
              <a:t>/ EverydayToner </a:t>
            </a:r>
            <a:r>
              <a:rPr lang="de-DE" sz="1400" dirty="0"/>
              <a:t>zu </a:t>
            </a:r>
            <a:r>
              <a:rPr lang="de-DE" sz="1400" dirty="0" smtClean="0"/>
              <a:t>finden. Bestellen </a:t>
            </a:r>
            <a:r>
              <a:rPr lang="de-DE" sz="1400" dirty="0"/>
              <a:t>Sie noch </a:t>
            </a:r>
            <a:r>
              <a:rPr lang="de-DE" sz="1400" dirty="0" smtClean="0"/>
              <a:t>heute</a:t>
            </a:r>
            <a:endParaRPr lang="de-DE" dirty="0"/>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2897</TotalTime>
  <Words>597</Words>
  <Application>Microsoft Office PowerPoint</Application>
  <PresentationFormat>On-screen Show (16:9)</PresentationFormat>
  <Paragraphs>79</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Xerox® Everyday™ Toner   Weitere Informationen sind unter Xerox.com/ EverydayToner zu finden. Bestellen Sie noch heute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 Toner</dc:title>
  <dc:creator>Danielle Smith</dc:creator>
  <cp:lastModifiedBy>cyrus</cp:lastModifiedBy>
  <cp:revision>62</cp:revision>
  <cp:lastPrinted>2016-12-06T20:47:15Z</cp:lastPrinted>
  <dcterms:created xsi:type="dcterms:W3CDTF">2020-05-03T19:49:02Z</dcterms:created>
  <dcterms:modified xsi:type="dcterms:W3CDTF">2020-06-15T10:17:30Z</dcterms:modified>
</cp:coreProperties>
</file>